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4F2DDBF-3D4A-4A9D-A5AB-F9953549F4FA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AA80D1EF-E0E5-40EB-9C4E-CF8ED7A61380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DD02FD9-7F48-413A-8368-82B61488251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E659F1DE-2061-48DE-94B4-96AA9D40148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00050" y="4455624"/>
            <a:ext cx="10058400" cy="1143000"/>
          </a:xfrm>
        </p:spPr>
        <p:txBody>
          <a:bodyPr lIns="91440" rIns="91440"/>
          <a:lstStyle>
            <a:lvl1pPr marL="0" indent="0">
              <a:buNone/>
              <a:defRPr sz="2400" cap="all" spc="200">
                <a:solidFill>
                  <a:srgbClr val="637052"/>
                </a:solidFill>
                <a:latin typeface="Calibri Light"/>
              </a:defRPr>
            </a:lvl1pPr>
          </a:lstStyle>
          <a:p>
            <a:pPr lvl="0"/>
            <a:r>
              <a:rPr lang="zh-TW"/>
              <a:t>按一下以編輯母片子標題樣式</a:t>
            </a:r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EBECD08-963A-4E9D-8154-3E029769EE8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504B9E-9E47-4FD8-9FEF-5A2B2F1EFC1B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4E44F44-96C1-4B3A-B07D-0FC0EC621CC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6DAF92-54DC-43B8-9969-259B18C333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F7B1F4-838F-4792-AE43-948F733AF75D}" type="slidenum"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34E95E5-3FD8-486F-BE17-D23D6FD626DF}"/>
              </a:ext>
            </a:extLst>
          </p:cNvPr>
          <p:cNvCxnSpPr/>
          <p:nvPr/>
        </p:nvCxnSpPr>
        <p:spPr>
          <a:xfrm>
            <a:off x="1207657" y="4343400"/>
            <a:ext cx="987552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</a:ln>
        </p:spPr>
      </p:cxnSp>
    </p:spTree>
    <p:extLst>
      <p:ext uri="{BB962C8B-B14F-4D97-AF65-F5344CB8AC3E}">
        <p14:creationId xmlns:p14="http://schemas.microsoft.com/office/powerpoint/2010/main" val="148624734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7D8BF-F9F1-45A5-9F0B-0CF0B432060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5ECF23-9A5B-4E84-81E7-A9123485E40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EF017-74F8-488C-A2FA-4C0CD436329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AE590B-B532-4C48-AB81-7FB43B16948A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BDD57-4482-4A5F-AA28-8612D1AF324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C6F4C-B859-4286-9CAC-30ADB38BEA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09CBAC-FF13-428A-85BC-2D8D21979B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76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E4395C9E-B3B0-4603-8195-26456FEF4A4F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3DD71F9C-321E-4245-B7E9-2655225770D4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4" name="Vertical Title 1">
            <a:extLst>
              <a:ext uri="{FF2B5EF4-FFF2-40B4-BE49-F238E27FC236}">
                <a16:creationId xmlns:a16="http://schemas.microsoft.com/office/drawing/2014/main" id="{DF786E26-2D24-44EF-955E-BE654F033DB7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414780"/>
            <a:ext cx="2628899" cy="575741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Vertical Text Placeholder 2">
            <a:extLst>
              <a:ext uri="{FF2B5EF4-FFF2-40B4-BE49-F238E27FC236}">
                <a16:creationId xmlns:a16="http://schemas.microsoft.com/office/drawing/2014/main" id="{6930D811-FD24-422D-8078-5F0D95FD464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414780"/>
            <a:ext cx="7734296" cy="5757419"/>
          </a:xfrm>
        </p:spPr>
        <p:txBody>
          <a:bodyPr vert="eaVert" lIns="45720" tIns="0" rIns="45720" bIns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F6B220A-2E62-4F59-82C6-9D7E3D121B9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5CD4FB-C6D2-4019-85DF-18CFAB0F2B8C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568182-04DD-4BBF-9BC0-96A6392DAC7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4B1F260-6D0C-492E-8EB8-57D429567C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C40149-9855-4DA9-A4F0-1EF73A6BFAE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8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80E81-5929-4A22-AED0-B095BCCED03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C96B8-5C72-4DBA-8AE8-3B1A94E0158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A2083-3F09-4F21-B060-3A6BD77EE6C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3FCB4C-3797-4ADE-9961-4FFD23EB8AD8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510C5-C61E-4AFF-BBF5-3D3A4247C8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749FA-7297-4DC1-88E9-C8ABA1C101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4D0A8D-5E92-4DAB-94E0-92C114C2F4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50288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4EFF8F95-C6A8-4A6B-AE01-78F689215F35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91F93A7B-78D2-4999-802B-1D387ABE14F2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204E76B-0F08-41E1-80BF-1A7044138F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9743A78-6FA3-4B7B-9678-F6B5C13A7D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/>
          <a:lstStyle>
            <a:lvl1pPr marL="0" indent="0">
              <a:buNone/>
              <a:defRPr sz="2400" cap="all" spc="200">
                <a:solidFill>
                  <a:srgbClr val="637052"/>
                </a:solidFill>
                <a:latin typeface="Calibri Light"/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F6F4C9E-37D5-4E0F-BEE2-3DFF0433522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1B429C-0529-4A47-A6C9-994BE2351705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E2DD318-64E8-4F8C-B474-9006D1D1097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3143DE2-6EA9-46F4-AF08-20483FDD33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250A5C-6C02-428D-B82D-7787BC650640}" type="slidenum"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254644-B55E-4FDF-B576-1FDAE589EC1A}"/>
              </a:ext>
            </a:extLst>
          </p:cNvPr>
          <p:cNvCxnSpPr/>
          <p:nvPr/>
        </p:nvCxnSpPr>
        <p:spPr>
          <a:xfrm>
            <a:off x="1207657" y="4343400"/>
            <a:ext cx="987552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</a:ln>
        </p:spPr>
      </p:cxnSp>
    </p:spTree>
    <p:extLst>
      <p:ext uri="{BB962C8B-B14F-4D97-AF65-F5344CB8AC3E}">
        <p14:creationId xmlns:p14="http://schemas.microsoft.com/office/powerpoint/2010/main" val="2115521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95BA3668-756D-4C97-9AC0-7960A824CC1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91F66-C003-4920-B1B2-2A00C5AF512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97280" y="1845734"/>
            <a:ext cx="4937760" cy="402336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A3286F-A34F-478D-9601-5C296FF84C3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17920" y="1845734"/>
            <a:ext cx="4937760" cy="402336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18DF8-214A-4391-A380-D09BC95E5C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7ADAF6-6E3A-4780-9B13-AE3D5BCCCD03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F8A334-CCCA-4836-9529-D53B509A39F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2E1F6D-BF37-4DEE-8176-1EE02BCB3D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139608-45DC-4D1D-9CE1-2A851CEF70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5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>
            <a:extLst>
              <a:ext uri="{FF2B5EF4-FFF2-40B4-BE49-F238E27FC236}">
                <a16:creationId xmlns:a16="http://schemas.microsoft.com/office/drawing/2014/main" id="{4904D02D-625B-4962-AD90-A8270CA5936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42EB1-823F-48D8-8638-842CAB66F6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1846054"/>
            <a:ext cx="4937760" cy="736284"/>
          </a:xfrm>
        </p:spPr>
        <p:txBody>
          <a:bodyPr lIns="91440" rIns="91440" anchor="ctr"/>
          <a:lstStyle>
            <a:lvl1pPr marL="0" indent="0">
              <a:buNone/>
              <a:defRPr cap="all">
                <a:solidFill>
                  <a:srgbClr val="637052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9D67B-289C-4ED9-9D4E-A6CD8C27F44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097280" y="2582329"/>
            <a:ext cx="4937760" cy="33781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C017C6-7C7A-4A39-91DD-ADEBE02CD58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217920" y="1846054"/>
            <a:ext cx="4937760" cy="736284"/>
          </a:xfrm>
        </p:spPr>
        <p:txBody>
          <a:bodyPr lIns="91440" rIns="91440" anchor="ctr"/>
          <a:lstStyle>
            <a:lvl1pPr marL="0" indent="0">
              <a:buNone/>
              <a:defRPr cap="all">
                <a:solidFill>
                  <a:srgbClr val="637052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526301-A939-4B9A-8F83-BEEAE85E18CA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217920" y="2582329"/>
            <a:ext cx="4937760" cy="33781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04E7DD-8F74-4491-8A71-5C5A20137EA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E43544-96D5-4B2A-9505-FB8D91DDC3A5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8A0FC7-4031-498A-904E-E57A4477030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A64142-CC1A-4B67-B631-018A2A5F31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2402566-D549-4598-9312-D6B3B12C57A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1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5991F-ADF4-4ED0-9F44-68AC5FA66DA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1FFC55-3124-488C-BB04-15FBB9D9C89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E633FD-6E8D-49A4-9F54-CC5DD4984EDB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B34D60-3B5E-433C-88EC-CBCFBDC0283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AA0E50-7DA0-48DD-8DD9-00420D226E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E35BD3-90C0-4807-BEFD-7AF0573804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632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46F8F20-2A30-4899-BC48-8C5D98A8C56B}"/>
              </a:ext>
            </a:extLst>
          </p:cNvPr>
          <p:cNvSpPr/>
          <p:nvPr/>
        </p:nvSpPr>
        <p:spPr>
          <a:xfrm>
            <a:off x="3172" y="6400800"/>
            <a:ext cx="12188823" cy="4572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97CE0B0-28DB-4579-8235-E77812248D42}"/>
              </a:ext>
            </a:extLst>
          </p:cNvPr>
          <p:cNvSpPr/>
          <p:nvPr/>
        </p:nvSpPr>
        <p:spPr>
          <a:xfrm>
            <a:off x="18" y="6334313"/>
            <a:ext cx="12188823" cy="64008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E7EE53E8-581C-4D8A-AF80-F124A9972DE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DEA754-286B-44C4-B69E-807C4645B659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9B2E9548-6C68-4BE5-A685-451B98E0451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4486649F-DE0D-4F62-ADAC-5BC6699344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A17CA6-7225-4D10-B2F3-8C962DB84B4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27FDDA2-18FE-4BB7-9901-7F74E69F1B50}"/>
              </a:ext>
            </a:extLst>
          </p:cNvPr>
          <p:cNvSpPr/>
          <p:nvPr/>
        </p:nvSpPr>
        <p:spPr>
          <a:xfrm>
            <a:off x="18" y="0"/>
            <a:ext cx="4050792" cy="68580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26648465-5145-437F-B513-2D0864AD72E3}"/>
              </a:ext>
            </a:extLst>
          </p:cNvPr>
          <p:cNvSpPr/>
          <p:nvPr/>
        </p:nvSpPr>
        <p:spPr>
          <a:xfrm>
            <a:off x="4040075" y="0"/>
            <a:ext cx="64008" cy="6858000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E9D1ACD-BC20-470E-8D4F-5C169ECEE0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3200400" cy="2286000"/>
          </a:xfr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6078D92-372E-4105-BD93-9261ADA8EB7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2E82559-AD2B-4483-9292-B692ACDA6A0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400" cy="3379119"/>
          </a:xfrm>
        </p:spPr>
        <p:txBody>
          <a:bodyPr lIns="91440" rIns="91440"/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81B646F0-3360-41D4-AEC1-31266B5AC22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65511" y="6459787"/>
            <a:ext cx="261851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A433E67-EADD-4E22-95AD-498BD7286A85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D4C25E6-02C6-413F-8E80-17C3A4AD573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4800600" y="6459787"/>
            <a:ext cx="4648196" cy="365129"/>
          </a:xfrm>
        </p:spPr>
        <p:txBody>
          <a:bodyPr anchorCtr="0"/>
          <a:lstStyle>
            <a:lvl1pPr algn="l">
              <a:defRPr>
                <a:solidFill>
                  <a:srgbClr val="637052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2753CDD5-4001-4491-B05D-2A0BEF8DEA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637052"/>
                </a:solidFill>
              </a:defRPr>
            </a:lvl1pPr>
          </a:lstStyle>
          <a:p>
            <a:pPr lvl="0"/>
            <a:fld id="{D6D74F2B-7DA6-4350-BE09-78F3C07016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0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EBAE54B9-8F9B-4CF9-A0FF-63D93E4D28F2}"/>
              </a:ext>
            </a:extLst>
          </p:cNvPr>
          <p:cNvSpPr/>
          <p:nvPr/>
        </p:nvSpPr>
        <p:spPr>
          <a:xfrm>
            <a:off x="0" y="4953003"/>
            <a:ext cx="12188823" cy="1904996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B022485A-6A21-4585-88F9-F560C293FB47}"/>
              </a:ext>
            </a:extLst>
          </p:cNvPr>
          <p:cNvSpPr/>
          <p:nvPr/>
        </p:nvSpPr>
        <p:spPr>
          <a:xfrm>
            <a:off x="18" y="4915073"/>
            <a:ext cx="12188823" cy="64008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14BA76E-7807-4497-9090-166D62F1A8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F4FEA25D-324B-4DA1-8AFF-EF4AB2FF8674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8" y="0"/>
            <a:ext cx="12191987" cy="4915073"/>
          </a:xfrm>
          <a:blipFill>
            <a:blip r:embed="rId2"/>
            <a:stretch>
              <a:fillRect/>
            </a:stretch>
          </a:blipFill>
        </p:spPr>
        <p:txBody>
          <a:bodyPr lIns="457200" tIns="457200"/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F17788A-5A53-470F-9BA4-F35D6821C74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0B61204-58BA-4F57-AE89-C868FA6BD66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843C4F-97F6-4E23-A15D-D7B1E28332D6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40578D4-4389-420B-A9B1-37D82A1D3AA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BB5ED534-AE96-48A5-A696-7FCC445600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DFF8CF-28C3-4E1E-BD91-77A2DA7747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2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96CB8C5E-95F9-46CB-91D1-0E037F95EB48}"/>
              </a:ext>
            </a:extLst>
          </p:cNvPr>
          <p:cNvSpPr/>
          <p:nvPr/>
        </p:nvSpPr>
        <p:spPr>
          <a:xfrm>
            <a:off x="0" y="6400800"/>
            <a:ext cx="12191996" cy="457200"/>
          </a:xfrm>
          <a:prstGeom prst="rect">
            <a:avLst/>
          </a:prstGeom>
          <a:solidFill>
            <a:srgbClr val="BD582C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9A8B60A9-B2D0-4F1B-B99F-822CA9E7CEB5}"/>
              </a:ext>
            </a:extLst>
          </p:cNvPr>
          <p:cNvSpPr/>
          <p:nvPr/>
        </p:nvSpPr>
        <p:spPr>
          <a:xfrm>
            <a:off x="0" y="6334313"/>
            <a:ext cx="12191996" cy="66001"/>
          </a:xfrm>
          <a:prstGeom prst="rect">
            <a:avLst/>
          </a:prstGeom>
          <a:solidFill>
            <a:srgbClr val="E48312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zh-TW" altLang="en-US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FE8B0943-706B-4828-B172-6D90B78B51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97280" y="286600"/>
            <a:ext cx="10058400" cy="1450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432F3E3-3AE5-4F2E-BCD3-0FFCCA1AA6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0" bIns="45720" anchor="t" anchorCtr="0" compatLnSpc="1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FD83929-4897-46AE-8744-D179BF042A2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1097280" y="6459787"/>
            <a:ext cx="2472272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41359DF4-91C9-4F8D-991E-D18936C9F135}" type="datetime1">
              <a:rPr lang="en-US"/>
              <a:pPr lvl="0"/>
              <a:t>2025/6/17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6550A8D-0264-4AB0-A792-A563B7E6A58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686184" y="6459787"/>
            <a:ext cx="48228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all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06D6633-8914-46C9-8FFC-00154DE5C96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9900455" y="6459787"/>
            <a:ext cx="131202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5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99A14B41-E962-4835-ACD0-5F61196D86A6}" type="slidenum">
              <a:t>‹#›</a:t>
            </a:fld>
            <a:endParaRPr lang="en-US"/>
          </a:p>
        </p:txBody>
      </p: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id="{4CEE821D-E455-40F5-9F27-D4A4C03D203C}"/>
              </a:ext>
            </a:extLst>
          </p:cNvPr>
          <p:cNvCxnSpPr/>
          <p:nvPr/>
        </p:nvCxnSpPr>
        <p:spPr>
          <a:xfrm>
            <a:off x="1193529" y="1737844"/>
            <a:ext cx="9966960" cy="0"/>
          </a:xfrm>
          <a:prstGeom prst="straightConnector1">
            <a:avLst/>
          </a:prstGeom>
          <a:noFill/>
          <a:ln w="6345" cap="flat">
            <a:solidFill>
              <a:srgbClr val="7F7F7F"/>
            </a:solidFill>
            <a:prstDash val="solid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85000"/>
        </a:lnSpc>
        <a:spcBef>
          <a:spcPts val="0"/>
        </a:spcBef>
        <a:spcAft>
          <a:spcPts val="0"/>
        </a:spcAft>
        <a:buNone/>
        <a:tabLst/>
        <a:defRPr lang="zh-TW" sz="4800" b="0" i="0" u="none" strike="noStrike" kern="1200" cap="none" spc="-50" baseline="0">
          <a:solidFill>
            <a:srgbClr val="404040"/>
          </a:solidFill>
          <a:uFillTx/>
          <a:latin typeface="Calibri Light"/>
          <a:ea typeface="新細明體" pitchFamily="18"/>
        </a:defRPr>
      </a:lvl1pPr>
    </p:titleStyle>
    <p:bodyStyle>
      <a:lvl1pPr marL="91440" marR="0" lvl="0" indent="-91440" algn="l" defTabSz="914400" rtl="0" fontAlgn="auto" hangingPunct="1">
        <a:lnSpc>
          <a:spcPct val="90000"/>
        </a:lnSpc>
        <a:spcBef>
          <a:spcPts val="1200"/>
        </a:spcBef>
        <a:spcAft>
          <a:spcPts val="200"/>
        </a:spcAft>
        <a:buClr>
          <a:srgbClr val="E48312"/>
        </a:buClr>
        <a:buSzPct val="100000"/>
        <a:buFont typeface="Calibri" pitchFamily="34"/>
        <a:buChar char=" "/>
        <a:tabLst/>
        <a:defRPr lang="zh-TW" sz="2000" b="0" i="0" u="none" strike="noStrike" kern="1200" cap="none" spc="0" baseline="0">
          <a:solidFill>
            <a:srgbClr val="404040"/>
          </a:solidFill>
          <a:uFillTx/>
          <a:latin typeface="Calibri"/>
          <a:ea typeface="新細明體" pitchFamily="18"/>
        </a:defRPr>
      </a:lvl1pPr>
      <a:lvl2pPr marL="384048" marR="0" lvl="1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zh-TW" sz="1800" b="0" i="0" u="none" strike="noStrike" kern="1200" cap="none" spc="0" baseline="0">
          <a:solidFill>
            <a:srgbClr val="404040"/>
          </a:solidFill>
          <a:uFillTx/>
          <a:latin typeface="Calibri"/>
          <a:ea typeface="新細明體" pitchFamily="18"/>
        </a:defRPr>
      </a:lvl2pPr>
      <a:lvl3pPr marL="566928" marR="0" lvl="2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zh-TW" sz="1400" b="0" i="0" u="none" strike="noStrike" kern="1200" cap="none" spc="0" baseline="0">
          <a:solidFill>
            <a:srgbClr val="404040"/>
          </a:solidFill>
          <a:uFillTx/>
          <a:latin typeface="Calibri"/>
          <a:ea typeface="新細明體" pitchFamily="18"/>
        </a:defRPr>
      </a:lvl3pPr>
      <a:lvl4pPr marL="749808" marR="0" lvl="3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zh-TW" sz="1400" b="0" i="0" u="none" strike="noStrike" kern="1200" cap="none" spc="0" baseline="0">
          <a:solidFill>
            <a:srgbClr val="404040"/>
          </a:solidFill>
          <a:uFillTx/>
          <a:latin typeface="Calibri"/>
          <a:ea typeface="新細明體" pitchFamily="18"/>
        </a:defRPr>
      </a:lvl4pPr>
      <a:lvl5pPr marL="932688" marR="0" lvl="4" indent="-182880" algn="l" defTabSz="914400" rtl="0" fontAlgn="auto" hangingPunct="1">
        <a:lnSpc>
          <a:spcPct val="90000"/>
        </a:lnSpc>
        <a:spcBef>
          <a:spcPts val="200"/>
        </a:spcBef>
        <a:spcAft>
          <a:spcPts val="400"/>
        </a:spcAft>
        <a:buClr>
          <a:srgbClr val="E48312"/>
        </a:buClr>
        <a:buSzPct val="100000"/>
        <a:buFont typeface="Calibri" pitchFamily="34"/>
        <a:buChar char="◦"/>
        <a:tabLst/>
        <a:defRPr lang="zh-TW" sz="1400" b="0" i="0" u="none" strike="noStrike" kern="1200" cap="none" spc="0" baseline="0">
          <a:solidFill>
            <a:srgbClr val="404040"/>
          </a:solidFill>
          <a:uFillTx/>
          <a:latin typeface="Calibri"/>
          <a:ea typeface="新細明體" pitchFamily="1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77CC22-9A4C-43EF-B1AF-78C20665D26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23928" y="200025"/>
            <a:ext cx="10810878" cy="1457325"/>
          </a:xfrm>
        </p:spPr>
        <p:txBody>
          <a:bodyPr>
            <a:noAutofit/>
          </a:bodyPr>
          <a:lstStyle/>
          <a:p>
            <a:pPr lvl="0"/>
            <a:r>
              <a:rPr lang="zh-TW" sz="6000" b="1">
                <a:solidFill>
                  <a:srgbClr val="432B20"/>
                </a:solidFill>
                <a:latin typeface="微軟正黑體" pitchFamily="34"/>
                <a:ea typeface="微軟正黑體" pitchFamily="34"/>
                <a:cs typeface="Times New Roman" pitchFamily="18"/>
              </a:rPr>
              <a:t>國小學生食米教育教案徵件活動</a:t>
            </a:r>
            <a:endParaRPr lang="en-US" sz="6000" b="1">
              <a:solidFill>
                <a:srgbClr val="432B20"/>
              </a:solidFill>
              <a:latin typeface="微軟正黑體" pitchFamily="34"/>
              <a:ea typeface="微軟正黑體" pitchFamily="34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40C9DE2-BFF9-4E22-8345-E4C61727DA7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097280" y="2567415"/>
            <a:ext cx="10058400" cy="1143000"/>
          </a:xfrm>
        </p:spPr>
        <p:txBody>
          <a:bodyPr anchorCtr="1"/>
          <a:lstStyle/>
          <a:p>
            <a:pPr lvl="0" algn="ctr"/>
            <a:r>
              <a:rPr lang="en-US" sz="5400">
                <a:solidFill>
                  <a:srgbClr val="0D0D0D"/>
                </a:solidFill>
                <a:latin typeface="微軟正黑體" pitchFamily="34"/>
                <a:ea typeface="微軟正黑體" pitchFamily="34"/>
              </a:rPr>
              <a:t>OOOOO(</a:t>
            </a:r>
            <a:r>
              <a:rPr lang="zh-TW" sz="5400">
                <a:solidFill>
                  <a:srgbClr val="0D0D0D"/>
                </a:solidFill>
                <a:latin typeface="微軟正黑體" pitchFamily="34"/>
                <a:ea typeface="微軟正黑體" pitchFamily="34"/>
              </a:rPr>
              <a:t>教案主題</a:t>
            </a:r>
            <a:r>
              <a:rPr lang="en-US" sz="5400">
                <a:solidFill>
                  <a:srgbClr val="0D0D0D"/>
                </a:solidFill>
                <a:latin typeface="微軟正黑體" pitchFamily="34"/>
                <a:ea typeface="微軟正黑體" pitchFamily="34"/>
              </a:rPr>
              <a:t>)</a:t>
            </a:r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43228B94-6FCD-4BD6-B886-6E639726B73D}"/>
              </a:ext>
            </a:extLst>
          </p:cNvPr>
          <p:cNvSpPr txBox="1"/>
          <p:nvPr/>
        </p:nvSpPr>
        <p:spPr>
          <a:xfrm>
            <a:off x="1097280" y="4591815"/>
            <a:ext cx="4189753" cy="175260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800" b="0" i="0" u="none" strike="noStrike" kern="1200" cap="none" spc="0" baseline="0">
                <a:solidFill>
                  <a:srgbClr val="0D0D0D"/>
                </a:solidFill>
                <a:uFillTx/>
                <a:latin typeface="微軟正黑體" pitchFamily="34"/>
                <a:ea typeface="微軟正黑體" pitchFamily="34"/>
              </a:rPr>
              <a:t>提案單位</a:t>
            </a:r>
            <a:r>
              <a:rPr lang="en-US" sz="2800" b="0" i="0" u="none" strike="noStrike" kern="1200" cap="none" spc="0" baseline="0">
                <a:solidFill>
                  <a:srgbClr val="0D0D0D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2800" b="0" i="0" u="none" strike="noStrike" kern="1200" cap="none" spc="0" baseline="0">
                <a:solidFill>
                  <a:srgbClr val="0D0D0D"/>
                </a:solidFill>
                <a:uFillTx/>
                <a:latin typeface="微軟正黑體" pitchFamily="34"/>
                <a:ea typeface="微軟正黑體" pitchFamily="34"/>
              </a:rPr>
              <a:t>學校全銜名稱</a:t>
            </a:r>
            <a:r>
              <a:rPr lang="en-US" sz="2800" b="0" i="0" u="none" strike="noStrike" kern="1200" cap="none" spc="0" baseline="0">
                <a:solidFill>
                  <a:srgbClr val="0D0D0D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800" b="0" i="0" u="none" strike="noStrike" kern="1200" cap="none" spc="0" baseline="0">
                <a:solidFill>
                  <a:srgbClr val="0D0D0D"/>
                </a:solidFill>
                <a:uFillTx/>
                <a:latin typeface="微軟正黑體" pitchFamily="34"/>
                <a:ea typeface="微軟正黑體" pitchFamily="34"/>
              </a:rPr>
              <a:t>提案者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6E8F2E-0004-4AFF-BD2C-8DB17E1879A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zh-TW">
                <a:latin typeface="微軟正黑體" pitchFamily="34"/>
                <a:ea typeface="微軟正黑體" pitchFamily="34"/>
              </a:rPr>
              <a:t>設計理念</a:t>
            </a:r>
            <a:endParaRPr lang="en-US">
              <a:latin typeface="微軟正黑體" pitchFamily="34"/>
              <a:ea typeface="微軟正黑體" pitchFamily="34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89EDD3-7940-40F8-9E53-8545A7F72E8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sz="2400">
                <a:latin typeface="微軟正黑體" pitchFamily="34"/>
                <a:ea typeface="微軟正黑體" pitchFamily="34"/>
              </a:rPr>
              <a:t>請說明教學計畫之設計理念、學習重點、目標及核心素養，內容需結合食米教育理念並推廣國產稻米或米穀粉，鼓勵融入在地食米特色、文化傳承及環境永續設計思維，同時採用具新穎性的學習模式，以提升學生學習成效與核心素養。</a:t>
            </a:r>
          </a:p>
          <a:p>
            <a:pPr lvl="0"/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ADBB35-3D06-4873-A678-F2B22D4C5FB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zh-TW">
                <a:latin typeface="微軟正黑體" pitchFamily="34"/>
                <a:ea typeface="微軟正黑體" pitchFamily="34"/>
              </a:rPr>
              <a:t>教學活動設計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ABA69C0-EDBA-456A-9F6A-C92A442565BE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sz="2400">
                <a:latin typeface="微軟正黑體" pitchFamily="34"/>
                <a:ea typeface="微軟正黑體" pitchFamily="34"/>
              </a:rPr>
              <a:t>請說明教學活動之設計內容，應具備完整性與可行性，活動安排具有多元性與創新性，並能結合在地特色以展現地方文化，整體設計須符合目標對象之年齡特性與學習需求，具有良好的普及性與實施性。</a:t>
            </a:r>
          </a:p>
          <a:p>
            <a:pPr lvl="0"/>
            <a:endParaRPr lang="en-US" sz="2400">
              <a:latin typeface="微軟正黑體" pitchFamily="34"/>
              <a:ea typeface="微軟正黑體" pitchFamily="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F00C18-835D-4299-986C-43E371AD2CD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zh-TW">
                <a:latin typeface="微軟正黑體" pitchFamily="34"/>
                <a:ea typeface="微軟正黑體" pitchFamily="34"/>
              </a:rPr>
              <a:t>預期成果效益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412D42F-CE97-4DD0-820C-AECB6FDC5CF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sz="2400">
                <a:latin typeface="微軟正黑體" pitchFamily="34"/>
                <a:ea typeface="微軟正黑體" pitchFamily="34"/>
              </a:rPr>
              <a:t>請說明本教案之預期成果與效益，包括學習成果的展現方式（如學習評量），並說明教案如何有助於達成教育目標，提升學生對國產稻米及米穀粉之認識與興趣，同時請具體說明預計推廣對象、人數及相關執行規劃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</TotalTime>
  <Words>211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Arial</vt:lpstr>
      <vt:lpstr>Calibri</vt:lpstr>
      <vt:lpstr>Calibri Light</vt:lpstr>
      <vt:lpstr>Times New Roman</vt:lpstr>
      <vt:lpstr>回顧</vt:lpstr>
      <vt:lpstr>國小學生食米教育教案徵件活動</vt:lpstr>
      <vt:lpstr>設計理念</vt:lpstr>
      <vt:lpstr>教學活動設計</vt:lpstr>
      <vt:lpstr>預期成果效益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國小學生食米教育教案徵件活動</dc:title>
  <dc:creator>user</dc:creator>
  <cp:lastModifiedBy>謝曠宇</cp:lastModifiedBy>
  <cp:revision>4</cp:revision>
  <dcterms:created xsi:type="dcterms:W3CDTF">2025-05-27T03:23:45Z</dcterms:created>
  <dcterms:modified xsi:type="dcterms:W3CDTF">2025-06-17T05:27:20Z</dcterms:modified>
</cp:coreProperties>
</file>